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441" r:id="rId3"/>
    <p:sldId id="443" r:id="rId4"/>
    <p:sldId id="507" r:id="rId5"/>
    <p:sldId id="508" r:id="rId6"/>
    <p:sldId id="503" r:id="rId7"/>
    <p:sldId id="444" r:id="rId8"/>
    <p:sldId id="504" r:id="rId9"/>
    <p:sldId id="505" r:id="rId10"/>
    <p:sldId id="506" r:id="rId11"/>
    <p:sldId id="456" r:id="rId12"/>
    <p:sldId id="446" r:id="rId13"/>
    <p:sldId id="509" r:id="rId14"/>
    <p:sldId id="510" r:id="rId15"/>
    <p:sldId id="511" r:id="rId16"/>
    <p:sldId id="512" r:id="rId17"/>
    <p:sldId id="513" r:id="rId18"/>
    <p:sldId id="514" r:id="rId19"/>
    <p:sldId id="515" r:id="rId20"/>
    <p:sldId id="516" r:id="rId21"/>
    <p:sldId id="517" r:id="rId22"/>
    <p:sldId id="518" r:id="rId23"/>
    <p:sldId id="519" r:id="rId24"/>
    <p:sldId id="520" r:id="rId25"/>
    <p:sldId id="521" r:id="rId26"/>
    <p:sldId id="522" r:id="rId27"/>
    <p:sldId id="523" r:id="rId28"/>
    <p:sldId id="525" r:id="rId29"/>
    <p:sldId id="524" r:id="rId30"/>
    <p:sldId id="526" r:id="rId31"/>
    <p:sldId id="527" r:id="rId32"/>
    <p:sldId id="44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E72DE6-BB83-154E-81E2-BC0DD659BA3C}">
          <p14:sldIdLst>
            <p14:sldId id="257"/>
            <p14:sldId id="441"/>
            <p14:sldId id="443"/>
            <p14:sldId id="507"/>
            <p14:sldId id="508"/>
            <p14:sldId id="503"/>
            <p14:sldId id="444"/>
            <p14:sldId id="504"/>
            <p14:sldId id="505"/>
            <p14:sldId id="506"/>
            <p14:sldId id="456"/>
            <p14:sldId id="446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5"/>
            <p14:sldId id="524"/>
            <p14:sldId id="526"/>
            <p14:sldId id="527"/>
            <p14:sldId id="4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1"/>
    <p:restoredTop sz="94654"/>
  </p:normalViewPr>
  <p:slideViewPr>
    <p:cSldViewPr snapToGrid="0">
      <p:cViewPr varScale="1">
        <p:scale>
          <a:sx n="71" d="100"/>
          <a:sy n="71" d="100"/>
        </p:scale>
        <p:origin x="200" y="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CCDATSCL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CCDATSCL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CCDATSCL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CCDATSCL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Data Visualization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E1859-7756-C7DA-DD9D-796A123E8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7F65-9ECE-C66C-4DAF-53829219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9B606-25B0-3507-C73D-B1A77FB4F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8917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/>
              <a:t>There are many types of data visualization. Some of the most common types used are: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20CCBE-1A43-48F8-73CF-9399531FD982}"/>
              </a:ext>
            </a:extLst>
          </p:cNvPr>
          <p:cNvSpPr txBox="1">
            <a:spLocks/>
          </p:cNvSpPr>
          <p:nvPr/>
        </p:nvSpPr>
        <p:spPr>
          <a:xfrm>
            <a:off x="1735028" y="5792340"/>
            <a:ext cx="2978486" cy="4785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err="1"/>
              <a:t>Chloropleth</a:t>
            </a:r>
            <a:r>
              <a:rPr lang="en-GB" b="1" dirty="0"/>
              <a:t> Map</a:t>
            </a:r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F6E7C4-FD8F-73E3-FED6-CD59C8E945F8}"/>
              </a:ext>
            </a:extLst>
          </p:cNvPr>
          <p:cNvSpPr txBox="1">
            <a:spLocks/>
          </p:cNvSpPr>
          <p:nvPr/>
        </p:nvSpPr>
        <p:spPr>
          <a:xfrm>
            <a:off x="7725321" y="5792339"/>
            <a:ext cx="2978486" cy="4785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Box/Whisker Plot</a:t>
            </a:r>
            <a:endParaRPr lang="en-US" b="1" dirty="0"/>
          </a:p>
        </p:txBody>
      </p:sp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F21AC164-A752-4DC9-C9A0-58E6A40AA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71" y="3313566"/>
            <a:ext cx="2880000" cy="2160000"/>
          </a:xfrm>
          <a:prstGeom prst="rect">
            <a:avLst/>
          </a:prstGeom>
        </p:spPr>
      </p:pic>
      <p:pic>
        <p:nvPicPr>
          <p:cNvPr id="13" name="Picture 12" descr="A diagram of a graph&#10;&#10;AI-generated content may be incorrect.">
            <a:extLst>
              <a:ext uri="{FF2B5EF4-FFF2-40B4-BE49-F238E27FC236}">
                <a16:creationId xmlns:a16="http://schemas.microsoft.com/office/drawing/2014/main" id="{5DC51190-CF7A-ABC7-AFC9-B68F4227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968" y="3225484"/>
            <a:ext cx="424719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65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45111-2172-28CB-E3E2-E44CC0978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4462541-8EB2-E7AD-DFA0-D6BC02D4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PH" dirty="0"/>
              <a:t>Outline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243D1EE-CF2A-0031-FF0D-244D5CF4E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369"/>
            <a:ext cx="10515600" cy="3975262"/>
          </a:xfrm>
        </p:spPr>
        <p:txBody>
          <a:bodyPr>
            <a:noAutofit/>
          </a:bodyPr>
          <a:lstStyle/>
          <a:p>
            <a:pPr algn="l">
              <a:buFont typeface="Wingdings" pitchFamily="2" charset="2"/>
              <a:buChar char="Ø"/>
            </a:pPr>
            <a:r>
              <a:rPr lang="en-US" sz="3500" b="1" dirty="0"/>
              <a:t> Introduction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What is EDA?</a:t>
            </a:r>
          </a:p>
          <a:p>
            <a:pPr algn="l">
              <a:buFont typeface="Wingdings" pitchFamily="2" charset="2"/>
              <a:buChar char="Ø"/>
            </a:pPr>
            <a:r>
              <a:rPr lang="en-US" sz="3500" b="1" dirty="0"/>
              <a:t> Descriptive Statistics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 Central Tendency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 Dispersion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 Shape</a:t>
            </a:r>
          </a:p>
          <a:p>
            <a:pPr algn="l">
              <a:buFont typeface="Wingdings" pitchFamily="2" charset="2"/>
              <a:buChar char="Ø"/>
            </a:pPr>
            <a:r>
              <a:rPr lang="en-US" sz="3500" b="1" dirty="0">
                <a:solidFill>
                  <a:schemeClr val="bg2">
                    <a:lumMod val="90000"/>
                  </a:schemeClr>
                </a:solidFill>
              </a:rPr>
              <a:t> Data Visualization</a:t>
            </a:r>
          </a:p>
          <a:p>
            <a:pPr marL="0" indent="0" algn="l">
              <a:buNone/>
            </a:pP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3791142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1B16-7A26-2403-6672-E08D4664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BD401-8EA9-2DDD-CA06-36F448C41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They are a straightforward, time-tested method of comparing several collections of data. A column chart may be used to track data sets across time.</a:t>
            </a:r>
            <a:endParaRPr lang="en-PH" dirty="0"/>
          </a:p>
        </p:txBody>
      </p:sp>
      <p:pic>
        <p:nvPicPr>
          <p:cNvPr id="4" name="Picture 3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2239F644-770F-F68F-426F-D99F5F1B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42" y="3691867"/>
            <a:ext cx="5769916" cy="29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44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8BA6C-DEC7-B6E9-B2B6-E7B7D2915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FA11-41A7-FDB4-F9B6-77AD2025B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F276B-24A8-CE4E-23BF-C163FAC75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2484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line graph is used to show </a:t>
            </a:r>
            <a:r>
              <a:rPr lang="en-US" b="1" dirty="0">
                <a:solidFill>
                  <a:srgbClr val="002060"/>
                </a:solidFill>
              </a:rPr>
              <a:t>trends</a:t>
            </a:r>
            <a:r>
              <a:rPr lang="en-US" dirty="0"/>
              <a:t>, development, or </a:t>
            </a:r>
            <a:r>
              <a:rPr lang="en-US" b="1" dirty="0">
                <a:solidFill>
                  <a:srgbClr val="002060"/>
                </a:solidFill>
              </a:rPr>
              <a:t>changes through time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As a result, it functions best when your data collection is </a:t>
            </a:r>
            <a:r>
              <a:rPr lang="en-US" b="1" dirty="0">
                <a:solidFill>
                  <a:srgbClr val="002060"/>
                </a:solidFill>
              </a:rPr>
              <a:t>continuous</a:t>
            </a:r>
            <a:r>
              <a:rPr lang="en-US" dirty="0"/>
              <a:t> as opposed to having many beginnings and ends.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D8146-84B0-661F-AE08-7E887416E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729" y="2286869"/>
            <a:ext cx="3854742" cy="2891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556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3411C3-21CE-01CD-CB3A-9D73F7408410}"/>
              </a:ext>
            </a:extLst>
          </p:cNvPr>
          <p:cNvSpPr txBox="1"/>
          <p:nvPr/>
        </p:nvSpPr>
        <p:spPr>
          <a:xfrm>
            <a:off x="339725" y="946032"/>
            <a:ext cx="6115050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PH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endParaRPr lang="en-PH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PH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PH" sz="15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PH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PH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PH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Sample data</a:t>
            </a:r>
            <a:endParaRPr lang="en-PH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PH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"Month"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PH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"Jan"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"Feb"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"Mar"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"Apr"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"May"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"Jun"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buNone/>
            </a:pP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"Sales"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PH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170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160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210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buNone/>
            </a:pP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PH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PH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PH" sz="15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PH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PH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5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set_index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"Month"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PH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PH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PH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line chart</a:t>
            </a:r>
            <a:endParaRPr lang="en-PH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PH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5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en-PH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"line"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PH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buNone/>
            </a:pPr>
            <a:r>
              <a:rPr lang="en-PH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5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"Monthly Sales"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PH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5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"Month"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PH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5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"Sales"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PH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5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PH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5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PH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C080E952-39F4-5372-7939-1D61FA2A4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303" y="1989000"/>
            <a:ext cx="509312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41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01F2B-A280-1F96-01DA-225CC5293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B168-557C-3BD3-612D-8E336648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36582-7F0F-DF7C-FEF2-7A013E733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2484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compare data along two axes, use bar charts. </a:t>
            </a:r>
          </a:p>
          <a:p>
            <a:pPr marL="0" indent="0">
              <a:buNone/>
            </a:pPr>
            <a:r>
              <a:rPr lang="en-US" dirty="0"/>
              <a:t>A visual representation of the categories or subjects being measured is shown on one of the axes, which is numerical.</a:t>
            </a:r>
            <a:endParaRPr lang="en-PH" dirty="0"/>
          </a:p>
        </p:txBody>
      </p:sp>
      <p:pic>
        <p:nvPicPr>
          <p:cNvPr id="4" name="Picture 3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B5268A58-99C2-4073-3019-39B1A7F63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249" y="2286869"/>
            <a:ext cx="4111043" cy="34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03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4D2D4-AD03-1CAA-455C-098DFBC23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squares&#10;&#10;AI-generated content may be incorrect.">
            <a:extLst>
              <a:ext uri="{FF2B5EF4-FFF2-40B4-BE49-F238E27FC236}">
                <a16:creationId xmlns:a16="http://schemas.microsoft.com/office/drawing/2014/main" id="{84ABCE9F-D68D-C8B9-2233-4F9EF6AAC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966" y="1989000"/>
            <a:ext cx="5132309" cy="28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EAAEDF-DC44-BE0E-2EA1-C1365F92ACFF}"/>
              </a:ext>
            </a:extLst>
          </p:cNvPr>
          <p:cNvSpPr txBox="1"/>
          <p:nvPr/>
        </p:nvSpPr>
        <p:spPr>
          <a:xfrm>
            <a:off x="203886" y="1156277"/>
            <a:ext cx="6116594" cy="51616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endParaRPr lang="en-PH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PH" sz="13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endParaRPr lang="en-PH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"Phone"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Playstation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"Keyboard"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"Monitor"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"Sales"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endParaRPr lang="en-PH" sz="13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set_index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endParaRPr lang="en-PH" sz="13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"Sales per Product"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"Sales"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10915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B4E37-9406-8285-DDE7-12773F024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736550-F07D-AD47-8730-CD68BE04DD53}"/>
              </a:ext>
            </a:extLst>
          </p:cNvPr>
          <p:cNvSpPr txBox="1"/>
          <p:nvPr/>
        </p:nvSpPr>
        <p:spPr>
          <a:xfrm>
            <a:off x="203886" y="1156277"/>
            <a:ext cx="6116594" cy="51616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endParaRPr lang="en-PH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PH" sz="13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endParaRPr lang="en-PH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"Phone"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Playstation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"Keyboard"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"Monitor"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"Sales"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endParaRPr lang="en-PH" sz="13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set_index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endParaRPr lang="en-PH" sz="13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barh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"Sales per Product"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“Sales"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“Product"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" name="Picture 2" descr="A graph with blue bars&#10;&#10;AI-generated content may be incorrect.">
            <a:extLst>
              <a:ext uri="{FF2B5EF4-FFF2-40B4-BE49-F238E27FC236}">
                <a16:creationId xmlns:a16="http://schemas.microsoft.com/office/drawing/2014/main" id="{83161378-FD73-5191-E440-92C08EDD3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243" y="2297080"/>
            <a:ext cx="546687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06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D6828-8BC8-0FB0-4570-94F77824F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26D0B-6B26-83C1-DACC-C2E2DFC4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301B9-4901-C5F9-33EC-92C35997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2484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data visualization method that uses colors to denote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cell represents the </a:t>
            </a:r>
            <a:r>
              <a:rPr lang="en-US" b="1" dirty="0">
                <a:solidFill>
                  <a:srgbClr val="002060"/>
                </a:solidFill>
              </a:rPr>
              <a:t>correlation</a:t>
            </a:r>
            <a:r>
              <a:rPr lang="en-US" dirty="0"/>
              <a:t> between two subjects.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Brighter or darker colors indicate stronger or weaker relationships</a:t>
            </a:r>
            <a:endParaRPr lang="en-PH" dirty="0"/>
          </a:p>
        </p:txBody>
      </p:sp>
      <p:pic>
        <p:nvPicPr>
          <p:cNvPr id="5" name="Picture 4" descr="A red squares with black text&#10;&#10;Description automatically generated">
            <a:extLst>
              <a:ext uri="{FF2B5EF4-FFF2-40B4-BE49-F238E27FC236}">
                <a16:creationId xmlns:a16="http://schemas.microsoft.com/office/drawing/2014/main" id="{15BA3920-A076-EEF8-100C-CBE4C95F8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286869"/>
            <a:ext cx="46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34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B0098-91DB-72FE-E065-9907376A7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5A41B-D952-29C9-BDD4-3BCA63F0171E}"/>
              </a:ext>
            </a:extLst>
          </p:cNvPr>
          <p:cNvSpPr txBox="1"/>
          <p:nvPr/>
        </p:nvSpPr>
        <p:spPr>
          <a:xfrm>
            <a:off x="339725" y="907884"/>
            <a:ext cx="6116594" cy="54616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PH" sz="13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PH" sz="1300" dirty="0">
                <a:solidFill>
                  <a:srgbClr val="9CDCFE"/>
                </a:solidFill>
                <a:latin typeface="Consolas" panose="020B0609020204030204" pitchFamily="49" charset="0"/>
              </a:rPr>
              <a:t> pandas </a:t>
            </a:r>
            <a:r>
              <a:rPr lang="en-PH" sz="13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PH" sz="1300" dirty="0">
                <a:solidFill>
                  <a:srgbClr val="9CDCFE"/>
                </a:solidFill>
                <a:latin typeface="Consolas" panose="020B0609020204030204" pitchFamily="49" charset="0"/>
              </a:rPr>
              <a:t> pd</a:t>
            </a:r>
          </a:p>
          <a:p>
            <a:pPr>
              <a:lnSpc>
                <a:spcPct val="150000"/>
              </a:lnSpc>
              <a:buNone/>
            </a:pPr>
            <a:r>
              <a:rPr lang="en-PH" sz="13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PH" sz="1300" b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mport</a:t>
            </a: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seaborn </a:t>
            </a:r>
            <a:r>
              <a:rPr lang="en-PH" sz="1300" b="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sns</a:t>
            </a:r>
            <a:endParaRPr lang="en-PH" sz="1300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PH" sz="13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PH" sz="1300" dirty="0" err="1">
                <a:solidFill>
                  <a:srgbClr val="9CDCFE"/>
                </a:solidFill>
                <a:latin typeface="Consolas" panose="020B0609020204030204" pitchFamily="49" charset="0"/>
              </a:rPr>
              <a:t>matlplotlib.pyplot</a:t>
            </a:r>
            <a:r>
              <a:rPr lang="en-PH" sz="13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PH" sz="13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PH" sz="13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PH" sz="1300" dirty="0" err="1">
                <a:solidFill>
                  <a:srgbClr val="9CDCFE"/>
                </a:solidFill>
                <a:latin typeface="Consolas" panose="020B0609020204030204" pitchFamily="49" charset="0"/>
              </a:rPr>
              <a:t>plt</a:t>
            </a:r>
            <a:endParaRPr lang="en-PH" sz="13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endParaRPr lang="en-PH" sz="1300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StudyHours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SleepHours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"Attendance"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92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84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93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ExamScore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78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82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76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84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50000"/>
              </a:lnSpc>
              <a:buNone/>
            </a:pPr>
            <a:endParaRPr lang="en-PH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corr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endParaRPr lang="en-PH" sz="13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endParaRPr lang="en-PH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heatmap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annot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coolwarm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"Student Performance Correlation Heatmap"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6" name="Picture 5" descr="A graph of a student performance&#10;&#10;AI-generated content may be incorrect.">
            <a:extLst>
              <a:ext uri="{FF2B5EF4-FFF2-40B4-BE49-F238E27FC236}">
                <a16:creationId xmlns:a16="http://schemas.microsoft.com/office/drawing/2014/main" id="{F58D8158-39B3-F9D4-9CEA-506558494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709" y="1576752"/>
            <a:ext cx="5184658" cy="412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4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4E8B32D-D13C-D701-5CF1-796DC9E36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PH" dirty="0"/>
              <a:t>Outline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ED421C-D127-257D-0162-034D034A4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369"/>
            <a:ext cx="10515600" cy="3975262"/>
          </a:xfrm>
        </p:spPr>
        <p:txBody>
          <a:bodyPr>
            <a:noAutofit/>
          </a:bodyPr>
          <a:lstStyle/>
          <a:p>
            <a:pPr algn="l">
              <a:buFont typeface="Wingdings" pitchFamily="2" charset="2"/>
              <a:buChar char="Ø"/>
            </a:pPr>
            <a:r>
              <a:rPr lang="en-US" sz="3500" b="1" dirty="0"/>
              <a:t> Introduction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What is Data Visualization?</a:t>
            </a:r>
          </a:p>
          <a:p>
            <a:pPr algn="l">
              <a:buFont typeface="Wingdings" pitchFamily="2" charset="2"/>
              <a:buChar char="Ø"/>
            </a:pPr>
            <a:r>
              <a:rPr lang="en-US" sz="3500" b="1" dirty="0"/>
              <a:t> </a:t>
            </a:r>
            <a:r>
              <a:rPr lang="en-US" sz="3500" b="1" dirty="0">
                <a:solidFill>
                  <a:schemeClr val="bg2">
                    <a:lumMod val="90000"/>
                  </a:schemeClr>
                </a:solidFill>
              </a:rPr>
              <a:t>Types of Data Visualization</a:t>
            </a:r>
          </a:p>
          <a:p>
            <a:pPr algn="l">
              <a:buFont typeface="Wingdings" pitchFamily="2" charset="2"/>
              <a:buChar char="Ø"/>
            </a:pPr>
            <a:r>
              <a:rPr lang="en-US" sz="3500" b="1" dirty="0">
                <a:solidFill>
                  <a:schemeClr val="bg2">
                    <a:lumMod val="90000"/>
                  </a:schemeClr>
                </a:solidFill>
              </a:rPr>
              <a:t> Selecting the type of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403722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D4219-9AEB-5E1E-6194-8FF524E48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50520-1A3C-EA45-74E4-66FD3423A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7BF62-7FB6-FCB1-6CA2-45DF34B19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2484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correlation between variables is examined using a scatter plot. At the point where the data's two values overlap, the data are represented on the graph as dots.</a:t>
            </a: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4" name="Picture 3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8EBA535A-B653-3D9F-BF28-3D04F93CB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855" y="2151932"/>
            <a:ext cx="3903945" cy="312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06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F975C-B3D3-1251-6B99-6F29DDA21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451DD0-0BD9-23CC-3E3B-EE7C894ED53C}"/>
              </a:ext>
            </a:extLst>
          </p:cNvPr>
          <p:cNvSpPr txBox="1"/>
          <p:nvPr/>
        </p:nvSpPr>
        <p:spPr>
          <a:xfrm>
            <a:off x="210064" y="848197"/>
            <a:ext cx="6117770" cy="51616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PH" sz="13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PH" sz="13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PH" sz="1300" dirty="0">
                <a:solidFill>
                  <a:srgbClr val="4EC9B0"/>
                </a:solidFill>
                <a:latin typeface="Consolas" panose="020B0609020204030204" pitchFamily="49" charset="0"/>
              </a:rPr>
              <a:t>pandas</a:t>
            </a:r>
            <a:r>
              <a:rPr lang="en-PH" sz="13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PH" sz="13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PH" sz="13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PH" sz="1300" dirty="0">
                <a:solidFill>
                  <a:srgbClr val="4EC9B0"/>
                </a:solidFill>
                <a:latin typeface="Consolas" panose="020B0609020204030204" pitchFamily="49" charset="0"/>
              </a:rPr>
              <a:t>pd</a:t>
            </a:r>
            <a:endParaRPr lang="en-PH" sz="13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PH" sz="13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PH" sz="1300" dirty="0" err="1">
                <a:solidFill>
                  <a:srgbClr val="4EC9B0"/>
                </a:solidFill>
                <a:latin typeface="Consolas" panose="020B0609020204030204" pitchFamily="49" charset="0"/>
              </a:rPr>
              <a:t>matplotlib</a:t>
            </a:r>
            <a:r>
              <a:rPr lang="en-PH" sz="13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PH" sz="1300" dirty="0" err="1">
                <a:solidFill>
                  <a:srgbClr val="4EC9B0"/>
                </a:solidFill>
                <a:latin typeface="Consolas" panose="020B0609020204030204" pitchFamily="49" charset="0"/>
              </a:rPr>
              <a:t>pyplot</a:t>
            </a:r>
            <a:r>
              <a:rPr lang="en-PH" sz="13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PH" sz="13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PH" sz="13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PH" sz="1300" dirty="0" err="1">
                <a:solidFill>
                  <a:srgbClr val="4EC9B0"/>
                </a:solidFill>
                <a:latin typeface="Consolas" panose="020B0609020204030204" pitchFamily="49" charset="0"/>
              </a:rPr>
              <a:t>plt</a:t>
            </a:r>
            <a:endParaRPr lang="en-PH" sz="13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endParaRPr lang="en-PH" sz="1300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StudyHours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ExamScore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 [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78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endParaRPr lang="en-PH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Scatter plot</a:t>
            </a:r>
            <a:endParaRPr lang="en-PH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scatter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StudyHours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ExamScore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 Hours vs Exam Score"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 Hours"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 Score"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2AEEAC-3E6C-25A3-CFC6-63F371161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120" y="1789952"/>
            <a:ext cx="4855474" cy="359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3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C2F19-C97B-D347-D22B-B0BB713E2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AC84-18F3-CB4A-437D-4ED41D0B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3AA1D-DE0E-2D0B-83F5-BB191878B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2484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While a histogram and a bar graph are similar, they use distinct charting systems.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ideal sort of data visualization for </a:t>
            </a:r>
            <a:r>
              <a:rPr lang="en-US" b="1" dirty="0">
                <a:solidFill>
                  <a:srgbClr val="002060"/>
                </a:solidFill>
              </a:rPr>
              <a:t>frequency-based analysis </a:t>
            </a:r>
            <a:r>
              <a:rPr lang="en-US" dirty="0"/>
              <a:t>of data ranges is a histogram.</a:t>
            </a:r>
            <a:endParaRPr lang="en-PH" dirty="0"/>
          </a:p>
        </p:txBody>
      </p:sp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41C8DF54-A370-74E5-6555-972F939B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33" y="2286869"/>
            <a:ext cx="539730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38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5A1F-C8C7-D937-D2F6-1A5C8C231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2E23F5-42F9-F0ED-F2CA-58F48C2853B0}"/>
              </a:ext>
            </a:extLst>
          </p:cNvPr>
          <p:cNvSpPr txBox="1"/>
          <p:nvPr/>
        </p:nvSpPr>
        <p:spPr>
          <a:xfrm>
            <a:off x="197707" y="1005948"/>
            <a:ext cx="6116594" cy="51616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PH" sz="13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PH" sz="13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PH" sz="1300" dirty="0">
                <a:solidFill>
                  <a:srgbClr val="4EC9B0"/>
                </a:solidFill>
                <a:latin typeface="Consolas" panose="020B0609020204030204" pitchFamily="49" charset="0"/>
              </a:rPr>
              <a:t>pandas</a:t>
            </a:r>
            <a:r>
              <a:rPr lang="en-PH" sz="13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PH" sz="13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PH" sz="13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PH" sz="1300" dirty="0">
                <a:solidFill>
                  <a:srgbClr val="4EC9B0"/>
                </a:solidFill>
                <a:latin typeface="Consolas" panose="020B0609020204030204" pitchFamily="49" charset="0"/>
              </a:rPr>
              <a:t>pd</a:t>
            </a:r>
            <a:endParaRPr lang="en-PH" sz="13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PH" sz="13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PH" sz="1300" dirty="0" err="1">
                <a:solidFill>
                  <a:srgbClr val="4EC9B0"/>
                </a:solidFill>
                <a:latin typeface="Consolas" panose="020B0609020204030204" pitchFamily="49" charset="0"/>
              </a:rPr>
              <a:t>matplotlib</a:t>
            </a:r>
            <a:r>
              <a:rPr lang="en-PH" sz="13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PH" sz="1300" dirty="0" err="1">
                <a:solidFill>
                  <a:srgbClr val="4EC9B0"/>
                </a:solidFill>
                <a:latin typeface="Consolas" panose="020B0609020204030204" pitchFamily="49" charset="0"/>
              </a:rPr>
              <a:t>pyplot</a:t>
            </a:r>
            <a:r>
              <a:rPr lang="en-PH" sz="13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PH" sz="13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PH" sz="13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PH" sz="1300" dirty="0" err="1">
                <a:solidFill>
                  <a:srgbClr val="4EC9B0"/>
                </a:solidFill>
                <a:latin typeface="Consolas" panose="020B0609020204030204" pitchFamily="49" charset="0"/>
              </a:rPr>
              <a:t>plt</a:t>
            </a:r>
            <a:endParaRPr lang="en-PH" sz="13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endParaRPr lang="en-PH" sz="13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Sample data</a:t>
            </a:r>
            <a:endParaRPr lang="en-PH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ExamScore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78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82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Histogram</a:t>
            </a:r>
            <a:endParaRPr lang="en-PH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ExamScore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"hist"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bins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edgecolor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"black"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"Distribution of Exam Scores"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"Score"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"Frequency"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6" name="Picture 5" descr="A graph of a distribution of exam scores&#10;&#10;AI-generated content may be incorrect.">
            <a:extLst>
              <a:ext uri="{FF2B5EF4-FFF2-40B4-BE49-F238E27FC236}">
                <a16:creationId xmlns:a16="http://schemas.microsoft.com/office/drawing/2014/main" id="{FB335D17-1AD0-7503-92B7-93665AC0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305" y="1789951"/>
            <a:ext cx="4901194" cy="359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45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D72B4-B846-0A21-27E6-D32B80EA6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33BE-EFE9-5DBB-AE6F-B9D0928F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Chloropleth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F2E9C-2597-CBDD-0C40-97D874D2B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2484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technique of color mapping symbology is used to create choropleth maps, which are themed maps used to display statistical data.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shows geographically segmented sections or regions that are colored, shaded, or patterned according to a data variable, known as enumeration units.</a:t>
            </a:r>
            <a:endParaRPr lang="en-PH" dirty="0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9FC09E62-3A33-4415-8333-C20298D87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662" y="2286869"/>
            <a:ext cx="3925123" cy="294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01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BEDD5-A5C9-DCA8-9485-1A9CD3448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DD5C0E-290A-F773-0D13-A915D393CFB8}"/>
              </a:ext>
            </a:extLst>
          </p:cNvPr>
          <p:cNvSpPr txBox="1"/>
          <p:nvPr/>
        </p:nvSpPr>
        <p:spPr>
          <a:xfrm>
            <a:off x="135925" y="1195472"/>
            <a:ext cx="5511113" cy="49278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PH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.express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px</a:t>
            </a: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.io </a:t>
            </a:r>
            <a:r>
              <a:rPr lang="en-PH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pio</a:t>
            </a: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PH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pio</a:t>
            </a:r>
            <a:r>
              <a:rPr lang="en-PH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.renderers.default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vscode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Step 1: Prepare the Data</a:t>
            </a: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'State'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'California'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'Texas'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'Florida'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'New York'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'Illinois'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PH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State_Code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'CA'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'TX'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'FL'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'NY'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'IL'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'Population'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P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39538223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29145505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21538187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20201249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12812508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r>
              <a:rPr lang="en-PH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PH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Step 2: Create the Choropleth Map</a:t>
            </a: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PH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.choropleth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locations</a:t>
            </a:r>
            <a:r>
              <a:rPr lang="en-P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State_Code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PH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locationmode</a:t>
            </a:r>
            <a:r>
              <a:rPr lang="en-P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"USA-states"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color</a:t>
            </a:r>
            <a:r>
              <a:rPr lang="en-P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"Population"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       </a:t>
            </a: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scope</a:t>
            </a:r>
            <a:r>
              <a:rPr lang="en-P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usa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               </a:t>
            </a: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title</a:t>
            </a:r>
            <a:r>
              <a:rPr lang="en-P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 State Population"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Step 3: Display the map</a:t>
            </a: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PH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PH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.show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7" name="Picture 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6299A5FD-18CB-D801-02C4-A6EE67CF8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081" y="2529000"/>
            <a:ext cx="56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92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36FE9-BCCE-F487-A735-70E81E472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97A1DF22-F9DA-693A-FF91-030EB5325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00" y="1629000"/>
            <a:ext cx="1124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0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A40B9-DF1F-F924-7044-96135F914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B163-47D6-CB76-F49C-09166A048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7750A-3FDA-B288-15FC-F60D6D515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2484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Box Plot is also known as a Box and Whisker Plot and it is a </a:t>
            </a:r>
            <a:r>
              <a:rPr lang="en-US" b="1" dirty="0"/>
              <a:t>graphical tool used to understand the distribution of numerical data</a:t>
            </a:r>
            <a:r>
              <a:rPr lang="en-US" dirty="0"/>
              <a:t>.</a:t>
            </a:r>
            <a:endParaRPr lang="en-PH" dirty="0"/>
          </a:p>
        </p:txBody>
      </p:sp>
      <p:pic>
        <p:nvPicPr>
          <p:cNvPr id="6" name="Picture 5" descr="A diagram of a box plot&#10;&#10;AI-generated content may be incorrect.">
            <a:extLst>
              <a:ext uri="{FF2B5EF4-FFF2-40B4-BE49-F238E27FC236}">
                <a16:creationId xmlns:a16="http://schemas.microsoft.com/office/drawing/2014/main" id="{6BB35DA1-EF0A-32B5-0D59-558D1AE19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22" t="15684" r="7879" b="5994"/>
          <a:stretch>
            <a:fillRect/>
          </a:stretch>
        </p:blipFill>
        <p:spPr>
          <a:xfrm>
            <a:off x="6958914" y="2151932"/>
            <a:ext cx="472559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58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C102ABD-AD32-C80D-A48C-1803B483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box plot&#10;&#10;AI-generated content may be incorrect.">
            <a:extLst>
              <a:ext uri="{FF2B5EF4-FFF2-40B4-BE49-F238E27FC236}">
                <a16:creationId xmlns:a16="http://schemas.microsoft.com/office/drawing/2014/main" id="{1C409FB1-E8AA-2D52-2147-53DBD9B943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22" t="15684" r="7879" b="5994"/>
          <a:stretch>
            <a:fillRect/>
          </a:stretch>
        </p:blipFill>
        <p:spPr>
          <a:xfrm>
            <a:off x="1370410" y="189000"/>
            <a:ext cx="945118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D137A-54A4-804D-C843-98155CE3D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A104A3-5BD8-46F3-113A-C67829192616}"/>
              </a:ext>
            </a:extLst>
          </p:cNvPr>
          <p:cNvSpPr txBox="1"/>
          <p:nvPr/>
        </p:nvSpPr>
        <p:spPr>
          <a:xfrm>
            <a:off x="176555" y="1094128"/>
            <a:ext cx="7548219" cy="51616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endParaRPr lang="en-PH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PH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b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PH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Sample dataset</a:t>
            </a:r>
            <a:endParaRPr lang="en-PH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ExamScore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78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82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  <a:buNone/>
            </a:pPr>
            <a:endParaRPr lang="en-PH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endParaRPr lang="en-PH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boxplot</a:t>
            </a:r>
            <a:endParaRPr lang="en-PH" sz="1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boxplot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PH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ExamScore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"Boxplot of Exam Scores"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"Score"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PH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PH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6" name="Picture 5" descr="A diagram of a box plot&#10;&#10;AI-generated content may be incorrect.">
            <a:extLst>
              <a:ext uri="{FF2B5EF4-FFF2-40B4-BE49-F238E27FC236}">
                <a16:creationId xmlns:a16="http://schemas.microsoft.com/office/drawing/2014/main" id="{CFF0FD9F-2A6C-625C-05A6-188C49205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461" y="1989000"/>
            <a:ext cx="408898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26095-9B73-B088-D534-B8F9D89A7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94E3-C729-80C4-96B2-146E06F8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84548-2140-98AF-CB67-E944AA605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088693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000" dirty="0"/>
              <a:t>Data visualization </a:t>
            </a:r>
            <a:r>
              <a:rPr lang="en-US" sz="3200" dirty="0"/>
              <a:t>is the practice of turning data into visual representation </a:t>
            </a:r>
            <a:r>
              <a:rPr lang="en-US" sz="3000" dirty="0"/>
              <a:t>such </a:t>
            </a:r>
            <a:r>
              <a:rPr lang="en-US" sz="3000" b="1" dirty="0"/>
              <a:t>as </a:t>
            </a:r>
            <a:r>
              <a:rPr lang="en-US" sz="3000" b="1" dirty="0">
                <a:solidFill>
                  <a:srgbClr val="002060"/>
                </a:solidFill>
              </a:rPr>
              <a:t>charts, plots, infographics, and even animations</a:t>
            </a:r>
            <a:r>
              <a:rPr lang="en-US" sz="3000" dirty="0">
                <a:solidFill>
                  <a:srgbClr val="002060"/>
                </a:solidFill>
              </a:rPr>
              <a:t>.</a:t>
            </a:r>
            <a:r>
              <a:rPr lang="en-US" sz="3000" dirty="0"/>
              <a:t> </a:t>
            </a:r>
          </a:p>
          <a:p>
            <a:endParaRPr lang="en-US" sz="3000" dirty="0"/>
          </a:p>
          <a:p>
            <a:pPr marL="0" indent="0">
              <a:buNone/>
            </a:pPr>
            <a:r>
              <a:rPr lang="en-US" sz="3000" dirty="0"/>
              <a:t>These visual displays of information communicate complex data relationships and data-driven insights in a way that </a:t>
            </a:r>
            <a:r>
              <a:rPr lang="en-US" sz="3000" b="1" dirty="0">
                <a:solidFill>
                  <a:srgbClr val="002060"/>
                </a:solidFill>
              </a:rPr>
              <a:t>is easy to understand</a:t>
            </a:r>
            <a:r>
              <a:rPr lang="en-US" sz="3000" dirty="0">
                <a:solidFill>
                  <a:srgbClr val="002060"/>
                </a:solidFill>
              </a:rPr>
              <a:t>.</a:t>
            </a:r>
            <a:endParaRPr lang="en-PH" sz="30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PH" sz="3000" dirty="0">
              <a:latin typeface="Calibri Body"/>
            </a:endParaRPr>
          </a:p>
        </p:txBody>
      </p:sp>
      <p:pic>
        <p:nvPicPr>
          <p:cNvPr id="4" name="Picture 3" descr="A infographic of coffee&#10;&#10;AI-generated content may be incorrect.">
            <a:extLst>
              <a:ext uri="{FF2B5EF4-FFF2-40B4-BE49-F238E27FC236}">
                <a16:creationId xmlns:a16="http://schemas.microsoft.com/office/drawing/2014/main" id="{4730E499-DAF9-968D-3A29-4F40C87F5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072" y="2286869"/>
            <a:ext cx="468973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66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E6544-19B0-1B43-ADCB-3C1B4A946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93AD76-4446-2226-909F-4D747862FE26}"/>
              </a:ext>
            </a:extLst>
          </p:cNvPr>
          <p:cNvSpPr txBox="1"/>
          <p:nvPr/>
        </p:nvSpPr>
        <p:spPr>
          <a:xfrm>
            <a:off x="176555" y="1282891"/>
            <a:ext cx="6490945" cy="45688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seaborn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PH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PH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load_dataset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'tips'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Set a nice visual style</a:t>
            </a: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PH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PH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set_style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whitegrid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the boxplot</a:t>
            </a: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PH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boxplot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P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'day'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P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PH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total_bill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P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palette</a:t>
            </a:r>
            <a:r>
              <a:rPr lang="en-P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"pastel"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Overlay the individual data points using </a:t>
            </a:r>
            <a:r>
              <a:rPr lang="en-PH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stripplot</a:t>
            </a: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PH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PH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stripplot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P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'day'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P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PH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total_bill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P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P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".3"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jitter</a:t>
            </a:r>
            <a:r>
              <a:rPr lang="en-P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P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P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 title and labels</a:t>
            </a: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PH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"Total Bill Distribution by Day with Data Points"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PH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"Day of the Week"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PH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"Total Bill Amount ($)"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PH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the plot</a:t>
            </a:r>
            <a:endParaRPr lang="en-PH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PH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PH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PH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9" name="Picture 8" descr="A graph of data points&#10;&#10;AI-generated content may be incorrect.">
            <a:extLst>
              <a:ext uri="{FF2B5EF4-FFF2-40B4-BE49-F238E27FC236}">
                <a16:creationId xmlns:a16="http://schemas.microsoft.com/office/drawing/2014/main" id="{2581918F-304C-E4C9-17ED-4D000568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1414581"/>
            <a:ext cx="5138938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35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AAD8859-E76A-045A-F26D-5D6C0AC8A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data points&#10;&#10;AI-generated content may be incorrect.">
            <a:extLst>
              <a:ext uri="{FF2B5EF4-FFF2-40B4-BE49-F238E27FC236}">
                <a16:creationId xmlns:a16="http://schemas.microsoft.com/office/drawing/2014/main" id="{D98612F9-C9FE-6BC8-59D8-7DE1BE4F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25" y="549000"/>
            <a:ext cx="7114549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8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5D6D0-1415-577D-9BE8-AD4013C2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69A30-FA4A-A401-0622-901D5C83C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2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8FFAE-ED5D-C869-286F-2A515D81C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CF5E-264E-1F24-34BA-D10C399B9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0C056-D015-5E47-340F-12BC181A7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074229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It is used to help people </a:t>
            </a:r>
            <a:r>
              <a:rPr lang="en-US" sz="3200" b="1" dirty="0">
                <a:solidFill>
                  <a:srgbClr val="002060"/>
                </a:solidFill>
              </a:rPr>
              <a:t>see patterns, trends, and insights more clearly</a:t>
            </a:r>
            <a:r>
              <a:rPr lang="en-US" sz="3200" dirty="0">
                <a:solidFill>
                  <a:srgbClr val="002060"/>
                </a:solidFill>
              </a:rPr>
              <a:t> </a:t>
            </a:r>
            <a:r>
              <a:rPr lang="en-US" sz="3200" dirty="0"/>
              <a:t>than they could from raw numbers or tables.</a:t>
            </a:r>
            <a:endParaRPr lang="en-PH" sz="3000" dirty="0">
              <a:latin typeface="Calibri Body"/>
            </a:endParaRPr>
          </a:p>
        </p:txBody>
      </p:sp>
      <p:pic>
        <p:nvPicPr>
          <p:cNvPr id="5" name="Picture 4" descr="A infographic of coffee&#10;&#10;AI-generated content may be incorrect.">
            <a:extLst>
              <a:ext uri="{FF2B5EF4-FFF2-40B4-BE49-F238E27FC236}">
                <a16:creationId xmlns:a16="http://schemas.microsoft.com/office/drawing/2014/main" id="{1FF7DFEC-BA83-8BFB-EBDA-E29E286E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072" y="2286869"/>
            <a:ext cx="468973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21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F6550D8-B729-2E02-7E7F-27904E7BD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infographic of coffee&#10;&#10;AI-generated content may be incorrect.">
            <a:extLst>
              <a:ext uri="{FF2B5EF4-FFF2-40B4-BE49-F238E27FC236}">
                <a16:creationId xmlns:a16="http://schemas.microsoft.com/office/drawing/2014/main" id="{24037BB5-56B0-9810-71DF-20F9CBA8A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101" y="369000"/>
            <a:ext cx="6643797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92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A46AF-655B-DB66-FA12-B92BCEEF0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Data Visualization Tools in Python</a:t>
            </a: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673FDEBC-C43A-E501-5A71-0D5AC7862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113" y="4888631"/>
            <a:ext cx="4000500" cy="1143000"/>
          </a:xfrm>
          <a:prstGeom prst="rect">
            <a:avLst/>
          </a:prstGeom>
        </p:spPr>
      </p:pic>
      <p:pic>
        <p:nvPicPr>
          <p:cNvPr id="9" name="Picture 8" descr="A black and blue text&#10;&#10;Description automatically generated">
            <a:extLst>
              <a:ext uri="{FF2B5EF4-FFF2-40B4-BE49-F238E27FC236}">
                <a16:creationId xmlns:a16="http://schemas.microsoft.com/office/drawing/2014/main" id="{1B92949D-38A1-04F9-BBB7-A1C025D08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86" y="2589152"/>
            <a:ext cx="3705225" cy="1228725"/>
          </a:xfrm>
          <a:prstGeom prst="rect">
            <a:avLst/>
          </a:prstGeom>
        </p:spPr>
      </p:pic>
      <p:pic>
        <p:nvPicPr>
          <p:cNvPr id="10" name="Picture 9" descr="A blue letters with a circle and a blue and orange circle&#10;&#10;Description automatically generated with medium confidence">
            <a:extLst>
              <a:ext uri="{FF2B5EF4-FFF2-40B4-BE49-F238E27FC236}">
                <a16:creationId xmlns:a16="http://schemas.microsoft.com/office/drawing/2014/main" id="{C92EB8F9-FC1A-26BE-B70E-3378C9441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4" y="4985715"/>
            <a:ext cx="4791075" cy="952500"/>
          </a:xfrm>
          <a:prstGeom prst="rect">
            <a:avLst/>
          </a:prstGeom>
        </p:spPr>
      </p:pic>
      <p:pic>
        <p:nvPicPr>
          <p:cNvPr id="11" name="Picture 10" descr="A hexagon with blue dots and black text&#10;&#10;Description automatically generated">
            <a:extLst>
              <a:ext uri="{FF2B5EF4-FFF2-40B4-BE49-F238E27FC236}">
                <a16:creationId xmlns:a16="http://schemas.microsoft.com/office/drawing/2014/main" id="{2AEA8C41-21B8-4C2D-7229-02EA65390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861" y="2445881"/>
            <a:ext cx="19907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1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382A0-FB06-6B3C-7115-1080979D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5F3E3-E91A-4C1E-A286-F8C787588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8917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/>
              <a:t>There are many types of data visualization. Some of the most common types used are:</a:t>
            </a:r>
          </a:p>
        </p:txBody>
      </p:sp>
      <p:pic>
        <p:nvPicPr>
          <p:cNvPr id="4" name="Picture 3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5EC069E9-9470-D1C2-5C8D-0C6142CD2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29" y="3609000"/>
            <a:ext cx="3525000" cy="1800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69EC87-2FD9-4748-307F-C7E71271CAE1}"/>
              </a:ext>
            </a:extLst>
          </p:cNvPr>
          <p:cNvSpPr txBox="1">
            <a:spLocks/>
          </p:cNvSpPr>
          <p:nvPr/>
        </p:nvSpPr>
        <p:spPr>
          <a:xfrm>
            <a:off x="2303314" y="5792340"/>
            <a:ext cx="2492830" cy="4785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Column Chart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F2884A-6264-CFEA-330A-DB91C39E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886" y="3429000"/>
            <a:ext cx="2880000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EB12CB-C802-EAD1-EAB3-5F5171FE2149}"/>
              </a:ext>
            </a:extLst>
          </p:cNvPr>
          <p:cNvSpPr txBox="1">
            <a:spLocks/>
          </p:cNvSpPr>
          <p:nvPr/>
        </p:nvSpPr>
        <p:spPr>
          <a:xfrm>
            <a:off x="7725321" y="5792339"/>
            <a:ext cx="1929129" cy="4785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Line Chart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45359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66DA2-5834-E920-EB1A-A88630E2E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80626-E6E3-224C-B811-79353913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7586F-1D91-460C-F340-F44888F84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8917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/>
              <a:t>There are many types of data visualization. Some of the most common types used are: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5A7CCD-E2DF-8DC4-446F-2B790FAE442B}"/>
              </a:ext>
            </a:extLst>
          </p:cNvPr>
          <p:cNvSpPr txBox="1">
            <a:spLocks/>
          </p:cNvSpPr>
          <p:nvPr/>
        </p:nvSpPr>
        <p:spPr>
          <a:xfrm>
            <a:off x="2094257" y="5792340"/>
            <a:ext cx="2910943" cy="4785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Bar Graph/Chart</a:t>
            </a:r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409781-1CF3-6AEC-F270-57830108027B}"/>
              </a:ext>
            </a:extLst>
          </p:cNvPr>
          <p:cNvSpPr txBox="1">
            <a:spLocks/>
          </p:cNvSpPr>
          <p:nvPr/>
        </p:nvSpPr>
        <p:spPr>
          <a:xfrm>
            <a:off x="7725321" y="5792339"/>
            <a:ext cx="1929129" cy="4785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Heat Map</a:t>
            </a:r>
            <a:endParaRPr lang="en-US" b="1" dirty="0"/>
          </a:p>
        </p:txBody>
      </p:sp>
      <p:pic>
        <p:nvPicPr>
          <p:cNvPr id="8" name="Picture 7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DAF3C27A-7A51-C75F-4414-CCF4DD852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29" y="3313566"/>
            <a:ext cx="2592000" cy="2160000"/>
          </a:xfrm>
          <a:prstGeom prst="rect">
            <a:avLst/>
          </a:prstGeom>
        </p:spPr>
      </p:pic>
      <p:pic>
        <p:nvPicPr>
          <p:cNvPr id="9" name="Picture 8" descr="A red squares with black text&#10;&#10;Description automatically generated">
            <a:extLst>
              <a:ext uri="{FF2B5EF4-FFF2-40B4-BE49-F238E27FC236}">
                <a16:creationId xmlns:a16="http://schemas.microsoft.com/office/drawing/2014/main" id="{B94D3023-B0D6-B736-9D01-C04D4421C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7" t="6886" r="12339" b="12605"/>
          <a:stretch>
            <a:fillRect/>
          </a:stretch>
        </p:blipFill>
        <p:spPr>
          <a:xfrm>
            <a:off x="6861085" y="3234237"/>
            <a:ext cx="3657600" cy="231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3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9909E-0A32-CD8D-F0B6-CD54817F0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7F213-D4DC-8026-163A-5F6AE0823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962C4-263C-4F65-AAE2-0B082FE0B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8917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/>
              <a:t>There are many types of data visualization. Some of the most common types used are: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FA752B-0AA0-200E-33C0-FA9EB4C4FA2E}"/>
              </a:ext>
            </a:extLst>
          </p:cNvPr>
          <p:cNvSpPr txBox="1">
            <a:spLocks/>
          </p:cNvSpPr>
          <p:nvPr/>
        </p:nvSpPr>
        <p:spPr>
          <a:xfrm>
            <a:off x="2094257" y="5792340"/>
            <a:ext cx="2260029" cy="4785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Scatter Plot</a:t>
            </a:r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807A933-BEAC-48EB-D733-98D21D460E83}"/>
              </a:ext>
            </a:extLst>
          </p:cNvPr>
          <p:cNvSpPr txBox="1">
            <a:spLocks/>
          </p:cNvSpPr>
          <p:nvPr/>
        </p:nvSpPr>
        <p:spPr>
          <a:xfrm>
            <a:off x="7725321" y="5792339"/>
            <a:ext cx="1929129" cy="4785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Histogram</a:t>
            </a:r>
            <a:endParaRPr lang="en-US" b="1" dirty="0"/>
          </a:p>
        </p:txBody>
      </p:sp>
      <p:pic>
        <p:nvPicPr>
          <p:cNvPr id="4" name="Picture 3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4E71D91D-A75E-F429-ABBE-AA37BF826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271" y="3313566"/>
            <a:ext cx="2700000" cy="2160000"/>
          </a:xfrm>
          <a:prstGeom prst="rect">
            <a:avLst/>
          </a:prstGeom>
        </p:spPr>
      </p:pic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26D7C3D2-AE51-F253-6A4E-DE11AB31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565" y="3313566"/>
            <a:ext cx="472263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93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8212</TotalTime>
  <Words>1656</Words>
  <Application>Microsoft Macintosh PowerPoint</Application>
  <PresentationFormat>Widescreen</PresentationFormat>
  <Paragraphs>230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Calibri Body</vt:lpstr>
      <vt:lpstr>Consolas</vt:lpstr>
      <vt:lpstr>Wingdings</vt:lpstr>
      <vt:lpstr>Office Theme</vt:lpstr>
      <vt:lpstr>Data Visualization</vt:lpstr>
      <vt:lpstr>Outline</vt:lpstr>
      <vt:lpstr>What is Data Visualization?</vt:lpstr>
      <vt:lpstr>What is Data Visualization?</vt:lpstr>
      <vt:lpstr>PowerPoint Presentation</vt:lpstr>
      <vt:lpstr>Data Visualization Tools in Python</vt:lpstr>
      <vt:lpstr>Types of Data Visualization</vt:lpstr>
      <vt:lpstr>Types of Data Visualization</vt:lpstr>
      <vt:lpstr>Types of Data Visualization</vt:lpstr>
      <vt:lpstr>Types of Data Visualization</vt:lpstr>
      <vt:lpstr>Outline</vt:lpstr>
      <vt:lpstr>Column Chart</vt:lpstr>
      <vt:lpstr>Line Chart</vt:lpstr>
      <vt:lpstr>PowerPoint Presentation</vt:lpstr>
      <vt:lpstr>Bar Chart</vt:lpstr>
      <vt:lpstr>PowerPoint Presentation</vt:lpstr>
      <vt:lpstr>PowerPoint Presentation</vt:lpstr>
      <vt:lpstr>Heat Map</vt:lpstr>
      <vt:lpstr>PowerPoint Presentation</vt:lpstr>
      <vt:lpstr>Scatter Plot</vt:lpstr>
      <vt:lpstr>PowerPoint Presentation</vt:lpstr>
      <vt:lpstr>Histogram </vt:lpstr>
      <vt:lpstr>PowerPoint Presentation</vt:lpstr>
      <vt:lpstr>Chloropleth</vt:lpstr>
      <vt:lpstr>PowerPoint Presentation</vt:lpstr>
      <vt:lpstr>PowerPoint Presentation</vt:lpstr>
      <vt:lpstr>Boxplot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897</cp:revision>
  <dcterms:created xsi:type="dcterms:W3CDTF">2024-08-08T01:29:50Z</dcterms:created>
  <dcterms:modified xsi:type="dcterms:W3CDTF">2025-12-12T10:27:47Z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